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80" r:id="rId3"/>
    <p:sldId id="296" r:id="rId4"/>
    <p:sldId id="325" r:id="rId5"/>
    <p:sldId id="281" r:id="rId6"/>
    <p:sldId id="320" r:id="rId7"/>
    <p:sldId id="321" r:id="rId8"/>
    <p:sldId id="322" r:id="rId9"/>
    <p:sldId id="323" r:id="rId10"/>
    <p:sldId id="324" r:id="rId11"/>
    <p:sldId id="298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  <p:embeddedFont>
      <p:font typeface="MS PGothic" panose="020B0600070205080204" pitchFamily="34" charset="-128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065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7365" autoAdjust="0"/>
  </p:normalViewPr>
  <p:slideViewPr>
    <p:cSldViewPr snapToGrid="0">
      <p:cViewPr varScale="1">
        <p:scale>
          <a:sx n="111" d="100"/>
          <a:sy n="111" d="100"/>
        </p:scale>
        <p:origin x="5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178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Among students with no IEP plans,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Full-Day PGCPS pre-K attended demonstrate more readiness than students who did not attend PGCPS pre-K programs.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Non-IEP Full-day increased school readiness significantly; odds ratio of 1.42 (p=.0003).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students with IEP participation in PGCPS program did not result in any significant statistical difference in school readiness compared to students who did not enroll in PGCPS pre-K programs.  </a:t>
            </a:r>
            <a:r>
              <a:rPr lang="en-US" sz="1200" b="1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Note that half of SY2 Kindergarten class who also attended PGCPS full-day</a:t>
            </a:r>
            <a:r>
              <a:rPr lang="en-US" sz="1200" b="1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pre-K have IEP plans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4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57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1171" lvl="2" indent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88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PGCPS Prekindergarten participation</a:t>
            </a:r>
            <a:r>
              <a:rPr lang="en-US" dirty="0" smtClean="0"/>
              <a:t>: Using enrollment files from the year preceding kindergarten entry, we identified kindergarten students who were enrolled in a PGCPS prekindergarten program. An indicator variable was created to denote pre-K enrollment.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Type of Prekindergarten Program</a:t>
            </a:r>
            <a:r>
              <a:rPr lang="en-US" dirty="0" smtClean="0"/>
              <a:t>: Using data provided by the Early Childhood Education office, we identified the pre-K programs that provided full- or half-day instruction. We then created an indicator variable to denote the type of pre-K program each student attended.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02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SY22 Kindergarten Cohort-  Only 15% had prior experience with PGCSP Prekindergarten Programs (About 11% attended Full-Day </a:t>
            </a:r>
            <a:r>
              <a:rPr lang="en-US" sz="1200" b="0" i="0" u="none" strike="noStrike" cap="none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regular </a:t>
            </a:r>
            <a:r>
              <a:rPr lang="en-US" sz="1200" b="0" i="0" u="none" strike="noStrike" cap="none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Pre-K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programs).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 number of Kindergarten</a:t>
            </a:r>
            <a:r>
              <a:rPr lang="en-US" b="0" baseline="0" dirty="0" smtClean="0"/>
              <a:t> students who </a:t>
            </a:r>
            <a:r>
              <a:rPr lang="en-US" sz="1200" b="0" dirty="0" smtClean="0">
                <a:latin typeface="Calibri" panose="020F0502020204030204" pitchFamily="34" charset="0"/>
              </a:rPr>
              <a:t>were enrolled in a PGCPS pre-K program the previous</a:t>
            </a:r>
            <a:r>
              <a:rPr lang="en-US" sz="1200" b="0" baseline="0" dirty="0" smtClean="0">
                <a:latin typeface="Calibri" panose="020F0502020204030204" pitchFamily="34" charset="0"/>
              </a:rPr>
              <a:t> school year was significantly lower, 15% of those who completed the KRA assessment, in SY2022 compared to SY2020- the last time KRA was administered. About 58% of the SY2020 Kindergarteners had attended pre-K in PGCPS.  </a:t>
            </a:r>
          </a:p>
          <a:p>
            <a: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99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SY22 Kindergarten Cohort-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overwhelming majority of regular PGCPS Pre-K program attendees (excluding Montessori and Special Education Pre-K enrollees) come from families with Low socioeconomic status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About 8% of all KRA test takers have IEP plan: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only 2% of Kindergarteners with no PGCPS pre-K attendance have IEP plans but half of those who were in PGCPS regular Full-Day pre-K programs have IEP as Kindergarten students. </a:t>
            </a: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41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Overall 28% of test-takers Demonstrated Readiness for Kindergarten in SY22. for comparison,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SY20 the overall school readiness for KRA test takers was 35%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80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Overall, there is a big gap in readiness for school by socio-economic status. The rate of school readiness for students from families with low income is almost half of the rate for students of higher economic status (21% vs 40%). </a:t>
            </a:r>
            <a:endParaRPr lang="en-US" sz="14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21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Statistical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test shows that PGCPS Full-Day enrollees  had significantly lower rate of school readiness (p=.0007) compared to those with out PGCPS pre-K experience, when other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characteristics of the students are not taken into account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64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Students from families with lower income (low SES) who attended PGPS Pre-K programs (Full-Day and Half-Day) demonstrated higher rates of school readiness than students from similar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families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who had no PGCPS Pre-K experiences. For example, Full-Day pre-K compared to No PGCPS pre-K experience has 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tatistically significant effect with o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dd-ratio of 1.27 (p=.0118).  </a:t>
            </a:r>
            <a:r>
              <a:rPr lang="en-US" sz="1100" b="1" i="1" u="none" strike="noStrike" cap="none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Note that the majority of pre-K enrollees in PGCPS were from low income families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Moreover,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among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PGCPS pre-K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participants students from lower income families demonstrate better or as much as those students from higher income families. 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sz="14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87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English Learners (ELL) who attended PGPS Pre-K programs (Full-Day and Half-Day) demonstrated higher rates of school readiness than ELL students who had no PGCPS Pre-K experiences. </a:t>
            </a:r>
          </a:p>
          <a:p>
            <a:pPr marL="5143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ELL in both Full Day and Half-Day programs have spastically significant higher odds of school readiness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Moreover,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ELL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PGCPS pre-K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participants have smaller gap in readiness for school compared to their non-ELL counterparts. </a:t>
            </a:r>
            <a:endParaRPr lang="en-US" sz="14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40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1780312"/>
            <a:ext cx="9143999" cy="2290523"/>
          </a:xfrm>
          <a:prstGeom prst="rect">
            <a:avLst/>
          </a:prstGeom>
          <a:solidFill>
            <a:srgbClr val="00468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356350"/>
            <a:ext cx="9144000" cy="365125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693384" y="4353078"/>
            <a:ext cx="6079016" cy="142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2" name="Google Shape;22;p2" descr="PGCPS-LOGO-2017-WHITE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083" y="2451706"/>
            <a:ext cx="1120581" cy="913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1693384" y="2451706"/>
            <a:ext cx="6306768" cy="11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184536" y="6410630"/>
            <a:ext cx="62524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 GEORGE’S COUNTY PUBLIC SCHOOLS • www.pgcps.org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76283" y="75989"/>
            <a:ext cx="7403126" cy="1074700"/>
          </a:xfrm>
          <a:prstGeom prst="rect">
            <a:avLst/>
          </a:prstGeom>
          <a:noFill/>
          <a:ln w="9525" cap="flat" cmpd="sng">
            <a:solidFill>
              <a:srgbClr val="0046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9" name="Google Shape;29;p3" descr="PGCPS-LOGO-2017-WHITE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498" y="204606"/>
            <a:ext cx="1014395" cy="82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76283" y="75989"/>
            <a:ext cx="7403126" cy="1074700"/>
          </a:xfrm>
          <a:prstGeom prst="rect">
            <a:avLst/>
          </a:prstGeom>
          <a:noFill/>
          <a:ln w="9525" cap="flat" cmpd="sng">
            <a:solidFill>
              <a:srgbClr val="0046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9" name="Google Shape;39;p5" descr="PGCPS-LOGO-2017-WHITE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498" y="204606"/>
            <a:ext cx="1014395" cy="82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9144000" cy="365125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237813"/>
          </a:xfrm>
          <a:prstGeom prst="rect">
            <a:avLst/>
          </a:prstGeom>
          <a:solidFill>
            <a:srgbClr val="00468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76283" y="75989"/>
            <a:ext cx="7403126" cy="1074700"/>
          </a:xfrm>
          <a:prstGeom prst="rect">
            <a:avLst/>
          </a:prstGeom>
          <a:noFill/>
          <a:ln w="9525" cap="flat" cmpd="sng">
            <a:solidFill>
              <a:srgbClr val="0046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" name="Google Shape;15;p1" descr="PGCPS-LOGO-2017-WHITE-REV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498" y="204606"/>
            <a:ext cx="1014395" cy="82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184536" y="6410630"/>
            <a:ext cx="62524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 GEORGE’S COUNTY PUBLIC SCHOOLS • www.pgcps.org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85225" y="4353064"/>
            <a:ext cx="4395631" cy="468661"/>
          </a:xfrm>
          <a:prstGeom prst="rect">
            <a:avLst/>
          </a:prstGeom>
          <a:solidFill>
            <a:srgbClr val="2E507A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Division of Accountability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85225" y="4789402"/>
            <a:ext cx="4395631" cy="1395177"/>
          </a:xfrm>
          <a:prstGeom prst="rect">
            <a:avLst/>
          </a:prstGeom>
          <a:noFill/>
          <a:ln w="28575">
            <a:solidFill>
              <a:srgbClr val="2E507A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sym typeface="Arial"/>
              </a:rPr>
              <a:t>Department of Testing, Research and Evaluation</a:t>
            </a:r>
            <a:endParaRPr b="1" dirty="0"/>
          </a:p>
        </p:txBody>
      </p:sp>
      <p:sp>
        <p:nvSpPr>
          <p:cNvPr id="4" name="Google Shape;44;p6"/>
          <p:cNvSpPr txBox="1">
            <a:spLocks/>
          </p:cNvSpPr>
          <p:nvPr/>
        </p:nvSpPr>
        <p:spPr>
          <a:xfrm>
            <a:off x="1673817" y="1847850"/>
            <a:ext cx="7470182" cy="218725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40"/>
            </a:pPr>
            <a:r>
              <a:rPr lang="en-US" sz="3200" dirty="0" smtClean="0"/>
              <a:t>School </a:t>
            </a:r>
            <a:r>
              <a:rPr lang="en-US" sz="3200" dirty="0"/>
              <a:t>Readiness and </a:t>
            </a:r>
            <a:r>
              <a:rPr lang="en-US" sz="3200" dirty="0" smtClean="0"/>
              <a:t>PGCPS </a:t>
            </a:r>
            <a:r>
              <a:rPr lang="en-US" sz="3200" dirty="0"/>
              <a:t>Prekindergarten Participation, </a:t>
            </a:r>
            <a:r>
              <a:rPr lang="en-US" sz="3200" cap="small" dirty="0" smtClean="0"/>
              <a:t>SY22 </a:t>
            </a:r>
            <a:endParaRPr lang="en-US" sz="3200" cap="small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10308" y="5133931"/>
            <a:ext cx="3745463" cy="56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1B488C"/>
                </a:solidFill>
                <a:latin typeface="Times New Roman" pitchFamily="18" charset="0"/>
                <a:cs typeface="Times New Roman" pitchFamily="18" charset="0"/>
              </a:rPr>
              <a:t>December 16, 2021</a:t>
            </a:r>
            <a:endParaRPr lang="en-US" altLang="en-US" sz="1600" b="1" dirty="0">
              <a:solidFill>
                <a:srgbClr val="1B488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00" b="1" dirty="0">
                <a:solidFill>
                  <a:srgbClr val="1B488C"/>
                </a:solidFill>
                <a:latin typeface="Times New Roman" pitchFamily="18" charset="0"/>
                <a:cs typeface="Times New Roman" pitchFamily="18" charset="0"/>
              </a:rPr>
              <a:t>Berhane B. Araia, </a:t>
            </a:r>
            <a:r>
              <a:rPr lang="en-US" altLang="en-US" sz="1500" b="1" dirty="0" smtClean="0">
                <a:solidFill>
                  <a:srgbClr val="1B488C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endParaRPr lang="en-US" altLang="en-US" sz="1500" b="1" dirty="0">
              <a:solidFill>
                <a:srgbClr val="1B48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PGCPS Kindergarten Readiness, by pre-K &amp; SPED Status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160" y="1257299"/>
            <a:ext cx="9281160" cy="50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5989"/>
            <a:ext cx="7517334" cy="1074700"/>
          </a:xfrm>
        </p:spPr>
        <p:txBody>
          <a:bodyPr/>
          <a:lstStyle/>
          <a:p>
            <a:pPr algn="ctr"/>
            <a:r>
              <a:rPr lang="en-US" b="1" cap="small" dirty="0" smtClean="0"/>
              <a:t> </a:t>
            </a:r>
            <a:r>
              <a:rPr lang="en-US" b="1" cap="small" dirty="0"/>
              <a:t>Key Findings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" y="1298448"/>
            <a:ext cx="8951976" cy="4946904"/>
          </a:xfrm>
        </p:spPr>
        <p:txBody>
          <a:bodyPr/>
          <a:lstStyle/>
          <a:p>
            <a:pPr marL="182563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Overall, PGCPS pre-K participants did not have higher rates of kindergarten readiness compared to those students who did not attend PGCPS pre-K programs.  </a:t>
            </a:r>
          </a:p>
          <a:p>
            <a:pPr marL="182563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However, once we took into account the socio-demographic characteristics of students, participation in PGCPS pre-K program is associated with increasing the odds of school readiness. </a:t>
            </a:r>
          </a:p>
          <a:p>
            <a:pPr marL="639763" lvl="1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Especially for students with low socioeconomic status and English learners,  enrollment in PGCPS pre-K program increased their readiness for school. </a:t>
            </a:r>
          </a:p>
          <a:p>
            <a:pPr marL="639763" lvl="1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PGCPS pre-K enrollees who are not special education services recipients during kindergarten demonstrated higher rates of school readiness compared to their counterparts who did not enroll in PGCPS pre-K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83" y="75989"/>
            <a:ext cx="7403126" cy="1019386"/>
          </a:xfrm>
        </p:spPr>
        <p:txBody>
          <a:bodyPr/>
          <a:lstStyle/>
          <a:p>
            <a: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altLang="en-US" sz="3200" b="1" cap="small" dirty="0">
                <a:latin typeface="Calibri" panose="020F0502020204030204" pitchFamily="34" charset="0"/>
                <a:ea typeface="ＭＳ Ｐゴシック" pitchFamily="34" charset="-128"/>
              </a:rPr>
              <a:t>study Purpose and Scope</a:t>
            </a:r>
            <a: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4935"/>
            <a:ext cx="9144000" cy="5101415"/>
          </a:xfrm>
        </p:spPr>
        <p:txBody>
          <a:bodyPr/>
          <a:lstStyle/>
          <a:p>
            <a:pPr marL="36576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900" dirty="0" smtClean="0">
                <a:latin typeface="Calibri" panose="020F0502020204030204" pitchFamily="34" charset="0"/>
              </a:rPr>
              <a:t>Display the level of Pre-K participation in SY2021 and compare it to participation in previous pre-</a:t>
            </a:r>
            <a:r>
              <a:rPr lang="en-US" sz="2900" dirty="0" smtClean="0">
                <a:latin typeface="Calibri" panose="020F0502020204030204" pitchFamily="34" charset="0"/>
              </a:rPr>
              <a:t>covid</a:t>
            </a:r>
            <a:r>
              <a:rPr lang="en-US" sz="2900" dirty="0" smtClean="0">
                <a:latin typeface="Calibri" panose="020F0502020204030204" pitchFamily="34" charset="0"/>
              </a:rPr>
              <a:t> school years.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900" dirty="0" smtClean="0">
              <a:latin typeface="Calibri" panose="020F0502020204030204" pitchFamily="34" charset="0"/>
            </a:endParaRPr>
          </a:p>
          <a:p>
            <a:pPr marL="36576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900" dirty="0" smtClean="0">
                <a:latin typeface="Calibri" panose="020F0502020204030204" pitchFamily="34" charset="0"/>
              </a:rPr>
              <a:t>Display the </a:t>
            </a:r>
            <a:r>
              <a:rPr lang="en-US" sz="2900" dirty="0">
                <a:latin typeface="Calibri" panose="020F0502020204030204" pitchFamily="34" charset="0"/>
              </a:rPr>
              <a:t>impact of </a:t>
            </a:r>
            <a:r>
              <a:rPr lang="en-US" sz="2900" dirty="0" smtClean="0">
                <a:latin typeface="Calibri" panose="020F0502020204030204" pitchFamily="34" charset="0"/>
              </a:rPr>
              <a:t>PGCPS pre-K participation on school </a:t>
            </a:r>
            <a:r>
              <a:rPr lang="en-US" sz="2900" dirty="0">
                <a:latin typeface="Calibri" panose="020F0502020204030204" pitchFamily="34" charset="0"/>
              </a:rPr>
              <a:t>readiness </a:t>
            </a:r>
            <a:r>
              <a:rPr lang="en-US" sz="2900" dirty="0" smtClean="0">
                <a:latin typeface="Calibri" panose="020F0502020204030204" pitchFamily="34" charset="0"/>
              </a:rPr>
              <a:t>for SY2022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900" dirty="0">
              <a:latin typeface="Calibri" panose="020F0502020204030204" pitchFamily="34" charset="0"/>
            </a:endParaRPr>
          </a:p>
          <a:p>
            <a:pPr marL="36576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900" dirty="0" smtClean="0">
                <a:latin typeface="Calibri" panose="020F0502020204030204" pitchFamily="34" charset="0"/>
              </a:rPr>
              <a:t>Compare differences in </a:t>
            </a:r>
            <a:r>
              <a:rPr lang="en-US" sz="2900" dirty="0">
                <a:latin typeface="Calibri" panose="020F0502020204030204" pitchFamily="34" charset="0"/>
              </a:rPr>
              <a:t>the relative impact of PGCPS’ </a:t>
            </a:r>
            <a:r>
              <a:rPr lang="en-US" sz="2900" dirty="0" smtClean="0">
                <a:latin typeface="Calibri" panose="020F0502020204030204" pitchFamily="34" charset="0"/>
              </a:rPr>
              <a:t>programs for FARM eligible, English Language Learners and students with IEP plans. 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6573"/>
            <a:ext cx="7507809" cy="674765"/>
          </a:xfrm>
        </p:spPr>
        <p:txBody>
          <a:bodyPr/>
          <a:lstStyle/>
          <a:p>
            <a:pPr lvl="0" algn="ctr"/>
            <a:r>
              <a:rPr lang="en-US" sz="3200" b="1" cap="small" dirty="0" smtClean="0"/>
              <a:t/>
            </a:r>
            <a:br>
              <a:rPr lang="en-US" sz="3200" b="1" cap="small" dirty="0" smtClean="0"/>
            </a:br>
            <a:r>
              <a:rPr lang="en-US" sz="2800" dirty="0" smtClean="0"/>
              <a:t>Pre-K </a:t>
            </a:r>
            <a:r>
              <a:rPr lang="en-US" sz="2800" dirty="0"/>
              <a:t>status of KRA test takers, </a:t>
            </a:r>
            <a:r>
              <a:rPr lang="en-US" sz="2800" dirty="0" smtClean="0"/>
              <a:t>SY2020 &amp; SY2022</a:t>
            </a:r>
            <a:endParaRPr lang="en-US" sz="2800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28690"/>
              </p:ext>
            </p:extLst>
          </p:nvPr>
        </p:nvGraphicFramePr>
        <p:xfrm>
          <a:off x="86213" y="3831771"/>
          <a:ext cx="8793195" cy="244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517">
                <a:tc>
                  <a:txBody>
                    <a:bodyPr/>
                    <a:lstStyle/>
                    <a:p>
                      <a:pPr algn="ctr"/>
                      <a:endParaRPr lang="en-US" sz="1200" b="0" i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SY20</a:t>
                      </a:r>
                      <a:endParaRPr lang="en-US" sz="900" b="1" baseline="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n-lt"/>
                        </a:rPr>
                        <a:t>SY22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2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Number of Students tested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8,373 </a:t>
                      </a:r>
                      <a:endParaRPr lang="en-US" sz="105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68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Number of Kindergarten students who were enrolled in a PGCPS pre-K program the previous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</a:rPr>
                        <a:t> school year 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5,754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1,246  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48914"/>
                  </a:ext>
                </a:extLst>
              </a:tr>
              <a:tr h="930638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% of KRA test takers were enrolled in a PGCPS pre-K program the previous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</a:rPr>
                        <a:t> school year 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15%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3348878"/>
                  </a:ext>
                </a:extLst>
              </a:tr>
            </a:tbl>
          </a:graphicData>
        </a:graphic>
      </p:graphicFrame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89923"/>
              </p:ext>
            </p:extLst>
          </p:nvPr>
        </p:nvGraphicFramePr>
        <p:xfrm>
          <a:off x="86214" y="1328060"/>
          <a:ext cx="8905386" cy="237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012">
                <a:tc>
                  <a:txBody>
                    <a:bodyPr/>
                    <a:lstStyle/>
                    <a:p>
                      <a:r>
                        <a:rPr sz="1100" b="1" dirty="0" smtClean="0"/>
                        <a:t>Prekindergarten Experience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b="1" dirty="0" smtClean="0"/>
                        <a:t>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b="1" dirty="0" smtClean="0"/>
                        <a:t>% of Total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sz="1100" dirty="0" smtClean="0"/>
                        <a:t>No PGCPS Prek Experience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7127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85.1%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sz="1100" dirty="0" smtClean="0"/>
                        <a:t>PGCPS Full-Day PreK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941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11.2%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sz="1100" dirty="0" smtClean="0"/>
                        <a:t>PGCPS Full-Day Montosseri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150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1.</a:t>
                      </a:r>
                      <a:r>
                        <a:rPr lang="en-US" sz="1100" dirty="0" smtClean="0"/>
                        <a:t>8</a:t>
                      </a:r>
                      <a:r>
                        <a:rPr sz="1100" dirty="0" smtClean="0"/>
                        <a:t>%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sz="1100" dirty="0" smtClean="0"/>
                        <a:t>PGCPS Special Educ Prek Experience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78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0.93%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sz="1100" dirty="0" smtClean="0"/>
                        <a:t>PGCPS Half-Day PreK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77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0.92%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sz="1100" dirty="0" smtClean="0"/>
                        <a:t>All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8373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sz="1100" dirty="0" smtClean="0"/>
                        <a:t>100.%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590" y="321617"/>
            <a:ext cx="7598980" cy="8198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Status of KRA test takers, SY2022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2" y="1279070"/>
            <a:ext cx="4093028" cy="5063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9071"/>
            <a:ext cx="5050971" cy="49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PGCPS Kindergarten Readiness 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2" y="1475652"/>
            <a:ext cx="8289508" cy="42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PGCPS Kindergarten Readiness, by Socio-Economic Status  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" y="1450427"/>
            <a:ext cx="8986345" cy="49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PGCPS Kindergarten Readiness, by pre-K Status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09" y="1374754"/>
            <a:ext cx="9166159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PGCPS Kindergarten Readiness, by pre-K &amp; Socioeconomic Status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689"/>
            <a:ext cx="9314648" cy="52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PGCPS Kindergarten Readiness, by pre-K &amp; ELL  Status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113"/>
            <a:ext cx="9248776" cy="51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5543</TotalTime>
  <Words>952</Words>
  <Application>Microsoft Office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MS PGothic</vt:lpstr>
      <vt:lpstr>MS PGothic</vt:lpstr>
      <vt:lpstr>Arial</vt:lpstr>
      <vt:lpstr>Times New Roman</vt:lpstr>
      <vt:lpstr>Default Theme</vt:lpstr>
      <vt:lpstr>Division of Accountability</vt:lpstr>
      <vt:lpstr> study Purpose and Scope </vt:lpstr>
      <vt:lpstr> Pre-K status of KRA test takers, SY2020 &amp; SY2022</vt:lpstr>
      <vt:lpstr>Status of KRA test takers, SY2022</vt:lpstr>
      <vt:lpstr>PGCPS Kindergarten Readiness </vt:lpstr>
      <vt:lpstr>PGCPS Kindergarten Readiness, by Socio-Economic Status  </vt:lpstr>
      <vt:lpstr>PGCPS Kindergarten Readiness, by pre-K Status</vt:lpstr>
      <vt:lpstr>PGCPS Kindergarten Readiness, by pre-K &amp; Socioeconomic Status</vt:lpstr>
      <vt:lpstr>PGCPS Kindergarten Readiness, by pre-K &amp; ELL  Status</vt:lpstr>
      <vt:lpstr>PGCPS Kindergarten Readiness, by pre-K &amp; SPED Status</vt:lpstr>
      <vt:lpstr> Key Findings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Accountability</dc:title>
  <dc:creator>B Araia</dc:creator>
  <cp:lastModifiedBy>Berhane Araia</cp:lastModifiedBy>
  <cp:revision>249</cp:revision>
  <cp:lastPrinted>2020-03-05T15:07:58Z</cp:lastPrinted>
  <dcterms:modified xsi:type="dcterms:W3CDTF">2021-12-17T16:48:06Z</dcterms:modified>
</cp:coreProperties>
</file>